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7581900" cx="13436600"/>
  <p:notesSz cx="13436600" cy="7581900"/>
  <p:embeddedFontLst>
    <p:embeddedFont>
      <p:font typeface="Tahom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Tahoma-bold.fntdata"/><Relationship Id="rId14" Type="http://schemas.openxmlformats.org/officeDocument/2006/relationships/slide" Target="slides/slide9.xml"/><Relationship Id="rId36" Type="http://schemas.openxmlformats.org/officeDocument/2006/relationships/font" Target="fonts/Tahom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43650" y="3601400"/>
            <a:ext cx="10749275" cy="3411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a73464c14_1_0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a73464c14_1_0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8835d2458_0_497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8835d2458_0_497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Pensar juegos disparadores, o preguntas disparadoras para introducir el tema de la clase.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a73464c14_1_221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a73464c14_1_221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01aa8c7c0_0_215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01aa8c7c0_0_215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Nota: </a:t>
            </a:r>
            <a:r>
              <a:rPr lang="en-US"/>
              <a:t>slides para trabajar teoría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01aa8c7c0_0_248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01aa8c7c0_0_248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Versión 2</a:t>
            </a:r>
            <a:r>
              <a:rPr b="1" lang="en-US"/>
              <a:t>: </a:t>
            </a:r>
            <a:r>
              <a:rPr lang="en-US"/>
              <a:t>slides para trabajar teoría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a73464c14_1_230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a73464c14_1_230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92be292db_1_72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92be292db_1_72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Versión 2</a:t>
            </a:r>
            <a:r>
              <a:rPr b="1" lang="en-US"/>
              <a:t>: </a:t>
            </a:r>
            <a:r>
              <a:rPr lang="en-US"/>
              <a:t>slides para trabajar teoría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a73464c14_1_305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a73464c14_1_305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93a4d57ef_0_79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93a4d57ef_0_79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Versión 2</a:t>
            </a:r>
            <a:r>
              <a:rPr b="1" lang="en-US"/>
              <a:t>: </a:t>
            </a:r>
            <a:r>
              <a:rPr lang="en-US"/>
              <a:t>slides para trabajar teoría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93a4d57ef_0_129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93a4d57ef_0_129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Versión 2</a:t>
            </a:r>
            <a:r>
              <a:rPr b="1" lang="en-US"/>
              <a:t>: </a:t>
            </a:r>
            <a:r>
              <a:rPr lang="en-US"/>
              <a:t>slides para trabajar teoría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a73464c14_1_314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a73464c14_1_314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a73464c14_1_13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a73464c14_1_13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97cfecac1_0_13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97cfecac1_0_13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Nota: </a:t>
            </a:r>
            <a:r>
              <a:rPr lang="en-US"/>
              <a:t>slides para trabajar teoría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97cfecac1_0_22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97cfecac1_0_22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Nota: </a:t>
            </a:r>
            <a:r>
              <a:rPr lang="en-US"/>
              <a:t>slides para trabajar teoría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97cfecac1_0_31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97cfecac1_0_31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Nota: </a:t>
            </a:r>
            <a:r>
              <a:rPr lang="en-US"/>
              <a:t>slides para trabajar teoría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97cfecac1_0_40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97cfecac1_0_40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Nota: slide para puntualizar lo que se realizará en el ejemplo en vivo, por ejemplo un paso a paso de lo que se verá. Usar en caso de que sea necesario y elegir en qué momento. No es obligatorio que esté acá.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a73464c14_1_81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a73464c14_1_81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97cfecac1_0_62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97cfecac1_0_62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Nota: </a:t>
            </a:r>
            <a:r>
              <a:rPr lang="en-US"/>
              <a:t>slide para incluir la ejercitación de la clase (práctica o teórica).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97cfecac1_0_71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97cfecac1_0_71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Nota: </a:t>
            </a:r>
            <a:r>
              <a:rPr lang="en-US"/>
              <a:t>slide para incluir la ejercitación de la clase (práctica o teórica).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a73464c14_1_90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a73464c14_1_90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8835d2458_0_344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228835d2458_0_344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a73464c14_1_98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1ea73464c14_1_98:notes"/>
          <p:cNvSpPr/>
          <p:nvPr>
            <p:ph idx="2" type="sldImg"/>
          </p:nvPr>
        </p:nvSpPr>
        <p:spPr>
          <a:xfrm>
            <a:off x="765234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a73464c14_1_23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a73464c14_1_23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a73464c14_1_121:notes"/>
          <p:cNvSpPr/>
          <p:nvPr>
            <p:ph idx="2" type="sldImg"/>
          </p:nvPr>
        </p:nvSpPr>
        <p:spPr>
          <a:xfrm>
            <a:off x="765821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ea73464c14_1_121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a73464c14_1_37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1ea73464c14_1_37:notes"/>
          <p:cNvSpPr/>
          <p:nvPr>
            <p:ph idx="2" type="sldImg"/>
          </p:nvPr>
        </p:nvSpPr>
        <p:spPr>
          <a:xfrm>
            <a:off x="765234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a73464c14_1_207:notes"/>
          <p:cNvSpPr txBox="1"/>
          <p:nvPr>
            <p:ph idx="1" type="body"/>
          </p:nvPr>
        </p:nvSpPr>
        <p:spPr>
          <a:xfrm>
            <a:off x="1343660" y="3601403"/>
            <a:ext cx="10749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1ea73464c14_1_207:notes"/>
          <p:cNvSpPr/>
          <p:nvPr>
            <p:ph idx="2" type="sldImg"/>
          </p:nvPr>
        </p:nvSpPr>
        <p:spPr>
          <a:xfrm>
            <a:off x="765234" y="568642"/>
            <a:ext cx="119061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a73464c14_1_50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1ea73464c14_1_50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01aa8c7c0_0_421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Nota:</a:t>
            </a:r>
            <a:r>
              <a:rPr lang="en-US"/>
              <a:t> usar para recordar los temas vistos en la clase anterior y establecer un puente con los temas que se abordarán en esta clase. </a:t>
            </a:r>
            <a:endParaRPr/>
          </a:p>
        </p:txBody>
      </p:sp>
      <p:sp>
        <p:nvSpPr>
          <p:cNvPr id="165" name="Google Shape;165;g1e01aa8c7c0_0_421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92be292db_1_2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2792be292db_1_2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8835d2458_0_147:notes"/>
          <p:cNvSpPr txBox="1"/>
          <p:nvPr>
            <p:ph idx="1" type="body"/>
          </p:nvPr>
        </p:nvSpPr>
        <p:spPr>
          <a:xfrm>
            <a:off x="1343650" y="3601400"/>
            <a:ext cx="10749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Son los objetivos de la clase. </a:t>
            </a:r>
            <a:endParaRPr/>
          </a:p>
        </p:txBody>
      </p:sp>
      <p:sp>
        <p:nvSpPr>
          <p:cNvPr id="189" name="Google Shape;189;g228835d2458_0_147:notes"/>
          <p:cNvSpPr/>
          <p:nvPr>
            <p:ph idx="2" type="sldImg"/>
          </p:nvPr>
        </p:nvSpPr>
        <p:spPr>
          <a:xfrm>
            <a:off x="2239875" y="568625"/>
            <a:ext cx="8958300" cy="28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899426" y="678423"/>
            <a:ext cx="3637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900">
                <a:solidFill>
                  <a:srgbClr val="5EBEE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568444" y="7051167"/>
            <a:ext cx="4299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71830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9674352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vertical">
  <p:cSld name="BASE vertical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flipH="1">
            <a:off x="-92" y="-184"/>
            <a:ext cx="3915900" cy="758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12449806" y="6873927"/>
            <a:ext cx="8064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4536287" y="707604"/>
            <a:ext cx="59442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Encode Sans Condensed Thin"/>
              <a:buNone/>
              <a:defRPr b="0" i="0" sz="2100" u="none" cap="none" strike="noStrike">
                <a:solidFill>
                  <a:srgbClr val="37BB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2" type="body"/>
          </p:nvPr>
        </p:nvSpPr>
        <p:spPr>
          <a:xfrm>
            <a:off x="4536287" y="1790773"/>
            <a:ext cx="8206500" cy="4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BBED"/>
              </a:buClr>
              <a:buSzPts val="2800"/>
              <a:buFont typeface="Noto Sans Symbols"/>
              <a:buChar char="▪"/>
              <a:defRPr b="0" i="0" sz="16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■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■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rgbClr val="000000"/>
              </a:buClr>
              <a:buSzPts val="2100"/>
              <a:buFont typeface="Arial"/>
              <a:buChar char="■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240"/>
            <a:ext cx="3394512" cy="1689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1"/>
          <p:cNvCxnSpPr/>
          <p:nvPr/>
        </p:nvCxnSpPr>
        <p:spPr>
          <a:xfrm rot="10800000">
            <a:off x="437278" y="3720302"/>
            <a:ext cx="2282700" cy="0"/>
          </a:xfrm>
          <a:prstGeom prst="straightConnector1">
            <a:avLst/>
          </a:prstGeom>
          <a:noFill/>
          <a:ln cap="flat" cmpd="sng" w="9525">
            <a:solidFill>
              <a:srgbClr val="3A49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1"/>
          <p:cNvSpPr txBox="1"/>
          <p:nvPr>
            <p:ph idx="3" type="body"/>
          </p:nvPr>
        </p:nvSpPr>
        <p:spPr>
          <a:xfrm>
            <a:off x="414949" y="3946857"/>
            <a:ext cx="32625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134475" spcFirstLastPara="1" rIns="134475" wrap="square" tIns="672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C8D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type="title"/>
          </p:nvPr>
        </p:nvSpPr>
        <p:spPr>
          <a:xfrm>
            <a:off x="404281" y="2363887"/>
            <a:ext cx="35118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Encode Sans"/>
              <a:buNone/>
              <a:defRPr b="1" i="0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899426" y="678423"/>
            <a:ext cx="3637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900">
                <a:solidFill>
                  <a:srgbClr val="5EBEE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584112" y="1469383"/>
            <a:ext cx="122685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568444" y="7051167"/>
            <a:ext cx="4299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71830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9674352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1007745" y="2350389"/>
            <a:ext cx="114210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015490" y="4245864"/>
            <a:ext cx="9405600" cy="18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568444" y="7051167"/>
            <a:ext cx="4299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71830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9674352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899426" y="678423"/>
            <a:ext cx="3637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900">
                <a:solidFill>
                  <a:srgbClr val="5EBEE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671830" y="1743837"/>
            <a:ext cx="58449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6919849" y="1743837"/>
            <a:ext cx="58449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568444" y="7051167"/>
            <a:ext cx="4299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71830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9674352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568444" y="7051167"/>
            <a:ext cx="4299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71830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9674352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8026" y="656000"/>
            <a:ext cx="12520500" cy="8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8026" y="1698834"/>
            <a:ext cx="12520500" cy="50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12449806" y="6873927"/>
            <a:ext cx="8064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12449806" y="6873927"/>
            <a:ext cx="8064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ctrTitle"/>
          </p:nvPr>
        </p:nvSpPr>
        <p:spPr>
          <a:xfrm>
            <a:off x="458038" y="1097559"/>
            <a:ext cx="12520500" cy="3025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458026" y="4177710"/>
            <a:ext cx="12520500" cy="11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12449806" y="6873927"/>
            <a:ext cx="8064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- separador">
  <p:cSld name="Separado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436601" cy="755809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3314951" y="3058500"/>
            <a:ext cx="86898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67225" lIns="134475" spcFirstLastPara="1" rIns="134475" wrap="square" tIns="672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8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314949" y="5537377"/>
            <a:ext cx="95709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134475" spcFirstLastPara="1" rIns="134475" wrap="square" tIns="672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3314951" y="4523398"/>
            <a:ext cx="123906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134475" spcFirstLastPara="1" rIns="134475" wrap="square" tIns="672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88">
          <p15:clr>
            <a:srgbClr val="FBAE40"/>
          </p15:clr>
        </p15:guide>
        <p15:guide id="2" pos="42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899426" y="678423"/>
            <a:ext cx="3637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900" u="none" cap="none" strike="noStrike">
                <a:solidFill>
                  <a:srgbClr val="5EBEEC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4112" y="1469383"/>
            <a:ext cx="122685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568444" y="7051167"/>
            <a:ext cx="4299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71830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674352" y="7051167"/>
            <a:ext cx="3090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10" Type="http://schemas.openxmlformats.org/officeDocument/2006/relationships/image" Target="../media/image15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/>
        </p:nvSpPr>
        <p:spPr>
          <a:xfrm>
            <a:off x="2544850" y="2618300"/>
            <a:ext cx="8346900" cy="24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Recibe una cálida: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¡Bienvenida!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 estábamos esperando 😁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8" name="Google Shape;68;p12"/>
          <p:cNvCxnSpPr/>
          <p:nvPr/>
        </p:nvCxnSpPr>
        <p:spPr>
          <a:xfrm>
            <a:off x="3469475" y="4390375"/>
            <a:ext cx="6899400" cy="0"/>
          </a:xfrm>
          <a:prstGeom prst="straightConnector1">
            <a:avLst/>
          </a:prstGeom>
          <a:noFill/>
          <a:ln cap="flat" cmpd="sng" w="19050">
            <a:solidFill>
              <a:srgbClr val="5EBEE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12"/>
          <p:cNvGrpSpPr/>
          <p:nvPr/>
        </p:nvGrpSpPr>
        <p:grpSpPr>
          <a:xfrm>
            <a:off x="8842998" y="4707473"/>
            <a:ext cx="292645" cy="284928"/>
            <a:chOff x="2797873" y="624854"/>
            <a:chExt cx="193843" cy="193842"/>
          </a:xfrm>
        </p:grpSpPr>
        <p:sp>
          <p:nvSpPr>
            <p:cNvPr id="70" name="Google Shape;70;p12"/>
            <p:cNvSpPr/>
            <p:nvPr/>
          </p:nvSpPr>
          <p:spPr>
            <a:xfrm>
              <a:off x="2797873" y="705536"/>
              <a:ext cx="76151" cy="29532"/>
            </a:xfrm>
            <a:custGeom>
              <a:rect b="b" l="l" r="r" t="t"/>
              <a:pathLst>
                <a:path extrusionOk="0" h="29532" w="76151">
                  <a:moveTo>
                    <a:pt x="62592" y="1228"/>
                  </a:moveTo>
                  <a:lnTo>
                    <a:pt x="49898" y="909"/>
                  </a:lnTo>
                  <a:lnTo>
                    <a:pt x="37203" y="590"/>
                  </a:lnTo>
                  <a:lnTo>
                    <a:pt x="24507" y="273"/>
                  </a:lnTo>
                  <a:lnTo>
                    <a:pt x="13557" y="0"/>
                  </a:lnTo>
                  <a:lnTo>
                    <a:pt x="2737" y="4867"/>
                  </a:lnTo>
                  <a:lnTo>
                    <a:pt x="0" y="15666"/>
                  </a:lnTo>
                  <a:lnTo>
                    <a:pt x="5344" y="25566"/>
                  </a:lnTo>
                  <a:lnTo>
                    <a:pt x="13557" y="28300"/>
                  </a:lnTo>
                  <a:lnTo>
                    <a:pt x="26256" y="28619"/>
                  </a:lnTo>
                  <a:lnTo>
                    <a:pt x="38952" y="28938"/>
                  </a:lnTo>
                  <a:lnTo>
                    <a:pt x="51647" y="29257"/>
                  </a:lnTo>
                  <a:lnTo>
                    <a:pt x="62592" y="29532"/>
                  </a:lnTo>
                  <a:lnTo>
                    <a:pt x="73413" y="24663"/>
                  </a:lnTo>
                  <a:lnTo>
                    <a:pt x="76151" y="13864"/>
                  </a:lnTo>
                  <a:lnTo>
                    <a:pt x="70808" y="3963"/>
                  </a:lnTo>
                  <a:lnTo>
                    <a:pt x="62592" y="1228"/>
                  </a:lnTo>
                  <a:close/>
                </a:path>
              </a:pathLst>
            </a:custGeom>
            <a:solidFill>
              <a:srgbClr val="5EBE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2915567" y="708484"/>
              <a:ext cx="76149" cy="29532"/>
            </a:xfrm>
            <a:custGeom>
              <a:rect b="b" l="l" r="r" t="t"/>
              <a:pathLst>
                <a:path extrusionOk="0" h="29532" w="76149">
                  <a:moveTo>
                    <a:pt x="62592" y="1228"/>
                  </a:moveTo>
                  <a:lnTo>
                    <a:pt x="49895" y="909"/>
                  </a:lnTo>
                  <a:lnTo>
                    <a:pt x="37198" y="590"/>
                  </a:lnTo>
                  <a:lnTo>
                    <a:pt x="24503" y="273"/>
                  </a:lnTo>
                  <a:lnTo>
                    <a:pt x="13557" y="0"/>
                  </a:lnTo>
                  <a:lnTo>
                    <a:pt x="2737" y="4867"/>
                  </a:lnTo>
                  <a:lnTo>
                    <a:pt x="0" y="15666"/>
                  </a:lnTo>
                  <a:lnTo>
                    <a:pt x="5342" y="25568"/>
                  </a:lnTo>
                  <a:lnTo>
                    <a:pt x="13557" y="28304"/>
                  </a:lnTo>
                  <a:lnTo>
                    <a:pt x="26252" y="28621"/>
                  </a:lnTo>
                  <a:lnTo>
                    <a:pt x="38947" y="28938"/>
                  </a:lnTo>
                  <a:lnTo>
                    <a:pt x="51644" y="29257"/>
                  </a:lnTo>
                  <a:lnTo>
                    <a:pt x="62592" y="29532"/>
                  </a:lnTo>
                  <a:lnTo>
                    <a:pt x="73413" y="24662"/>
                  </a:lnTo>
                  <a:lnTo>
                    <a:pt x="76149" y="13861"/>
                  </a:lnTo>
                  <a:lnTo>
                    <a:pt x="70804" y="3960"/>
                  </a:lnTo>
                  <a:lnTo>
                    <a:pt x="62592" y="1228"/>
                  </a:lnTo>
                  <a:close/>
                </a:path>
              </a:pathLst>
            </a:custGeom>
            <a:solidFill>
              <a:srgbClr val="5EBE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2881505" y="624854"/>
              <a:ext cx="29532" cy="76151"/>
            </a:xfrm>
            <a:custGeom>
              <a:rect b="b" l="l" r="r" t="t"/>
              <a:pathLst>
                <a:path extrusionOk="0" h="76151" w="29532">
                  <a:moveTo>
                    <a:pt x="4867" y="73413"/>
                  </a:moveTo>
                  <a:lnTo>
                    <a:pt x="15666" y="76151"/>
                  </a:lnTo>
                  <a:lnTo>
                    <a:pt x="25568" y="70808"/>
                  </a:lnTo>
                  <a:lnTo>
                    <a:pt x="28304" y="62593"/>
                  </a:lnTo>
                  <a:lnTo>
                    <a:pt x="28622" y="49896"/>
                  </a:lnTo>
                  <a:lnTo>
                    <a:pt x="28940" y="37198"/>
                  </a:lnTo>
                  <a:lnTo>
                    <a:pt x="29259" y="24502"/>
                  </a:lnTo>
                  <a:lnTo>
                    <a:pt x="29532" y="13558"/>
                  </a:lnTo>
                  <a:lnTo>
                    <a:pt x="24660" y="2736"/>
                  </a:lnTo>
                  <a:lnTo>
                    <a:pt x="13860" y="0"/>
                  </a:lnTo>
                  <a:lnTo>
                    <a:pt x="3960" y="5346"/>
                  </a:lnTo>
                  <a:lnTo>
                    <a:pt x="1228" y="13558"/>
                  </a:lnTo>
                  <a:lnTo>
                    <a:pt x="910" y="26251"/>
                  </a:lnTo>
                  <a:lnTo>
                    <a:pt x="592" y="38947"/>
                  </a:lnTo>
                  <a:lnTo>
                    <a:pt x="273" y="51645"/>
                  </a:lnTo>
                  <a:lnTo>
                    <a:pt x="0" y="62593"/>
                  </a:lnTo>
                  <a:lnTo>
                    <a:pt x="4867" y="73413"/>
                  </a:lnTo>
                  <a:close/>
                </a:path>
              </a:pathLst>
            </a:custGeom>
            <a:solidFill>
              <a:srgbClr val="5EBE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2878555" y="742544"/>
              <a:ext cx="29528" cy="76152"/>
            </a:xfrm>
            <a:custGeom>
              <a:rect b="b" l="l" r="r" t="t"/>
              <a:pathLst>
                <a:path extrusionOk="0" h="76152" w="29528">
                  <a:moveTo>
                    <a:pt x="28304" y="62594"/>
                  </a:moveTo>
                  <a:lnTo>
                    <a:pt x="28621" y="49898"/>
                  </a:lnTo>
                  <a:lnTo>
                    <a:pt x="28938" y="37202"/>
                  </a:lnTo>
                  <a:lnTo>
                    <a:pt x="29255" y="24506"/>
                  </a:lnTo>
                  <a:lnTo>
                    <a:pt x="29528" y="13555"/>
                  </a:lnTo>
                  <a:lnTo>
                    <a:pt x="24661" y="2736"/>
                  </a:lnTo>
                  <a:lnTo>
                    <a:pt x="13863" y="0"/>
                  </a:lnTo>
                  <a:lnTo>
                    <a:pt x="3963" y="5344"/>
                  </a:lnTo>
                  <a:lnTo>
                    <a:pt x="1228" y="13555"/>
                  </a:lnTo>
                  <a:lnTo>
                    <a:pt x="909" y="26251"/>
                  </a:lnTo>
                  <a:lnTo>
                    <a:pt x="590" y="38947"/>
                  </a:lnTo>
                  <a:lnTo>
                    <a:pt x="273" y="51643"/>
                  </a:lnTo>
                  <a:lnTo>
                    <a:pt x="0" y="62594"/>
                  </a:lnTo>
                  <a:lnTo>
                    <a:pt x="4870" y="73415"/>
                  </a:lnTo>
                  <a:lnTo>
                    <a:pt x="15671" y="76152"/>
                  </a:lnTo>
                  <a:lnTo>
                    <a:pt x="25572" y="70806"/>
                  </a:lnTo>
                  <a:lnTo>
                    <a:pt x="28304" y="62594"/>
                  </a:lnTo>
                  <a:close/>
                </a:path>
              </a:pathLst>
            </a:custGeom>
            <a:solidFill>
              <a:srgbClr val="5EBE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12"/>
          <p:cNvSpPr/>
          <p:nvPr/>
        </p:nvSpPr>
        <p:spPr>
          <a:xfrm>
            <a:off x="5074125" y="2313491"/>
            <a:ext cx="232813" cy="232813"/>
          </a:xfrm>
          <a:custGeom>
            <a:rect b="b" l="l" r="r" t="t"/>
            <a:pathLst>
              <a:path extrusionOk="0" h="232813" w="232813">
                <a:moveTo>
                  <a:pt x="912" y="131051"/>
                </a:moveTo>
                <a:lnTo>
                  <a:pt x="3575" y="145150"/>
                </a:lnTo>
                <a:lnTo>
                  <a:pt x="7879" y="158595"/>
                </a:lnTo>
                <a:lnTo>
                  <a:pt x="13714" y="171274"/>
                </a:lnTo>
                <a:lnTo>
                  <a:pt x="20970" y="183078"/>
                </a:lnTo>
                <a:lnTo>
                  <a:pt x="20423" y="127526"/>
                </a:lnTo>
                <a:lnTo>
                  <a:pt x="19788" y="116406"/>
                </a:lnTo>
                <a:lnTo>
                  <a:pt x="20884" y="101835"/>
                </a:lnTo>
                <a:lnTo>
                  <a:pt x="24066" y="87940"/>
                </a:lnTo>
                <a:lnTo>
                  <a:pt x="29172" y="74882"/>
                </a:lnTo>
                <a:lnTo>
                  <a:pt x="36042" y="62821"/>
                </a:lnTo>
                <a:lnTo>
                  <a:pt x="44515" y="51919"/>
                </a:lnTo>
                <a:lnTo>
                  <a:pt x="54430" y="42337"/>
                </a:lnTo>
                <a:lnTo>
                  <a:pt x="65626" y="34235"/>
                </a:lnTo>
                <a:lnTo>
                  <a:pt x="77942" y="27775"/>
                </a:lnTo>
                <a:lnTo>
                  <a:pt x="91217" y="23117"/>
                </a:lnTo>
                <a:lnTo>
                  <a:pt x="105290" y="20423"/>
                </a:lnTo>
                <a:lnTo>
                  <a:pt x="116406" y="19788"/>
                </a:lnTo>
                <a:lnTo>
                  <a:pt x="130978" y="20884"/>
                </a:lnTo>
                <a:lnTo>
                  <a:pt x="144874" y="24066"/>
                </a:lnTo>
                <a:lnTo>
                  <a:pt x="157933" y="29173"/>
                </a:lnTo>
                <a:lnTo>
                  <a:pt x="169994" y="36043"/>
                </a:lnTo>
                <a:lnTo>
                  <a:pt x="180895" y="44517"/>
                </a:lnTo>
                <a:lnTo>
                  <a:pt x="190477" y="54432"/>
                </a:lnTo>
                <a:lnTo>
                  <a:pt x="198579" y="65628"/>
                </a:lnTo>
                <a:lnTo>
                  <a:pt x="205038" y="77943"/>
                </a:lnTo>
                <a:lnTo>
                  <a:pt x="209696" y="91218"/>
                </a:lnTo>
                <a:lnTo>
                  <a:pt x="212390" y="105291"/>
                </a:lnTo>
                <a:lnTo>
                  <a:pt x="213025" y="116406"/>
                </a:lnTo>
                <a:lnTo>
                  <a:pt x="211929" y="130978"/>
                </a:lnTo>
                <a:lnTo>
                  <a:pt x="208747" y="144874"/>
                </a:lnTo>
                <a:lnTo>
                  <a:pt x="203641" y="157933"/>
                </a:lnTo>
                <a:lnTo>
                  <a:pt x="196771" y="169994"/>
                </a:lnTo>
                <a:lnTo>
                  <a:pt x="188298" y="180896"/>
                </a:lnTo>
                <a:lnTo>
                  <a:pt x="178384" y="190479"/>
                </a:lnTo>
                <a:lnTo>
                  <a:pt x="167189" y="198581"/>
                </a:lnTo>
                <a:lnTo>
                  <a:pt x="154873" y="205041"/>
                </a:lnTo>
                <a:lnTo>
                  <a:pt x="141599" y="209699"/>
                </a:lnTo>
                <a:lnTo>
                  <a:pt x="127525" y="212393"/>
                </a:lnTo>
                <a:lnTo>
                  <a:pt x="116406" y="213029"/>
                </a:lnTo>
                <a:lnTo>
                  <a:pt x="101835" y="211933"/>
                </a:lnTo>
                <a:lnTo>
                  <a:pt x="87939" y="208751"/>
                </a:lnTo>
                <a:lnTo>
                  <a:pt x="74881" y="203644"/>
                </a:lnTo>
                <a:lnTo>
                  <a:pt x="62820" y="196774"/>
                </a:lnTo>
                <a:lnTo>
                  <a:pt x="51918" y="188301"/>
                </a:lnTo>
                <a:lnTo>
                  <a:pt x="42336" y="178386"/>
                </a:lnTo>
                <a:lnTo>
                  <a:pt x="34235" y="167190"/>
                </a:lnTo>
                <a:lnTo>
                  <a:pt x="27775" y="154874"/>
                </a:lnTo>
                <a:lnTo>
                  <a:pt x="29537" y="193897"/>
                </a:lnTo>
                <a:lnTo>
                  <a:pt x="39305" y="203622"/>
                </a:lnTo>
                <a:lnTo>
                  <a:pt x="50163" y="212141"/>
                </a:lnTo>
                <a:lnTo>
                  <a:pt x="62002" y="219345"/>
                </a:lnTo>
                <a:lnTo>
                  <a:pt x="74712" y="225124"/>
                </a:lnTo>
                <a:lnTo>
                  <a:pt x="88182" y="229368"/>
                </a:lnTo>
                <a:lnTo>
                  <a:pt x="102303" y="231968"/>
                </a:lnTo>
                <a:lnTo>
                  <a:pt x="116406" y="232813"/>
                </a:lnTo>
                <a:lnTo>
                  <a:pt x="131049" y="231901"/>
                </a:lnTo>
                <a:lnTo>
                  <a:pt x="145148" y="229238"/>
                </a:lnTo>
                <a:lnTo>
                  <a:pt x="158591" y="224935"/>
                </a:lnTo>
                <a:lnTo>
                  <a:pt x="171270" y="219100"/>
                </a:lnTo>
                <a:lnTo>
                  <a:pt x="183075" y="211845"/>
                </a:lnTo>
                <a:lnTo>
                  <a:pt x="193894" y="203278"/>
                </a:lnTo>
                <a:lnTo>
                  <a:pt x="203619" y="193511"/>
                </a:lnTo>
                <a:lnTo>
                  <a:pt x="212138" y="182653"/>
                </a:lnTo>
                <a:lnTo>
                  <a:pt x="219343" y="170814"/>
                </a:lnTo>
                <a:lnTo>
                  <a:pt x="225123" y="158104"/>
                </a:lnTo>
                <a:lnTo>
                  <a:pt x="229368" y="144633"/>
                </a:lnTo>
                <a:lnTo>
                  <a:pt x="231967" y="130511"/>
                </a:lnTo>
                <a:lnTo>
                  <a:pt x="232813" y="116406"/>
                </a:lnTo>
                <a:lnTo>
                  <a:pt x="231901" y="101763"/>
                </a:lnTo>
                <a:lnTo>
                  <a:pt x="229238" y="87664"/>
                </a:lnTo>
                <a:lnTo>
                  <a:pt x="224933" y="74220"/>
                </a:lnTo>
                <a:lnTo>
                  <a:pt x="219098" y="61541"/>
                </a:lnTo>
                <a:lnTo>
                  <a:pt x="211842" y="49736"/>
                </a:lnTo>
                <a:lnTo>
                  <a:pt x="203275" y="38917"/>
                </a:lnTo>
                <a:lnTo>
                  <a:pt x="193508" y="29193"/>
                </a:lnTo>
                <a:lnTo>
                  <a:pt x="182649" y="20673"/>
                </a:lnTo>
                <a:lnTo>
                  <a:pt x="170810" y="13469"/>
                </a:lnTo>
                <a:lnTo>
                  <a:pt x="158101" y="7689"/>
                </a:lnTo>
                <a:lnTo>
                  <a:pt x="144630" y="3445"/>
                </a:lnTo>
                <a:lnTo>
                  <a:pt x="130510" y="845"/>
                </a:lnTo>
                <a:lnTo>
                  <a:pt x="116406" y="0"/>
                </a:lnTo>
                <a:lnTo>
                  <a:pt x="101763" y="912"/>
                </a:lnTo>
                <a:lnTo>
                  <a:pt x="87665" y="3575"/>
                </a:lnTo>
                <a:lnTo>
                  <a:pt x="74221" y="7879"/>
                </a:lnTo>
                <a:lnTo>
                  <a:pt x="61542" y="13714"/>
                </a:lnTo>
                <a:lnTo>
                  <a:pt x="49738" y="20969"/>
                </a:lnTo>
                <a:lnTo>
                  <a:pt x="38919" y="29536"/>
                </a:lnTo>
                <a:lnTo>
                  <a:pt x="29194" y="39303"/>
                </a:lnTo>
                <a:lnTo>
                  <a:pt x="20674" y="50162"/>
                </a:lnTo>
                <a:lnTo>
                  <a:pt x="13469" y="62001"/>
                </a:lnTo>
                <a:lnTo>
                  <a:pt x="7690" y="74710"/>
                </a:lnTo>
                <a:lnTo>
                  <a:pt x="3445" y="88181"/>
                </a:lnTo>
                <a:lnTo>
                  <a:pt x="845" y="102302"/>
                </a:lnTo>
                <a:lnTo>
                  <a:pt x="0" y="116406"/>
                </a:lnTo>
                <a:lnTo>
                  <a:pt x="912" y="131051"/>
                </a:lnTo>
                <a:close/>
              </a:path>
            </a:pathLst>
          </a:custGeom>
          <a:solidFill>
            <a:srgbClr val="52C0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914400" y="1599475"/>
            <a:ext cx="194400" cy="19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2"/>
          <p:cNvSpPr txBox="1"/>
          <p:nvPr/>
        </p:nvSpPr>
        <p:spPr>
          <a:xfrm>
            <a:off x="1199025" y="1519675"/>
            <a:ext cx="21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Clase grabada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/>
        </p:nvSpPr>
        <p:spPr>
          <a:xfrm>
            <a:off x="914400" y="710000"/>
            <a:ext cx="400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Rompehielo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🥶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914400" y="2719925"/>
            <a:ext cx="64053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¿Qué representa la imagen?: 🙌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Respondan levantando la mano o en el chat!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Char char="●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¿Cómo crees que se puede representar un árbol genealógico en programación?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Char char="●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¿Qué tipo de relación definirías?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2301" y="1102499"/>
            <a:ext cx="5105376" cy="53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/>
        </p:nvSpPr>
        <p:spPr>
          <a:xfrm>
            <a:off x="3237223" y="2786074"/>
            <a:ext cx="14142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4436767" y="4627819"/>
            <a:ext cx="9077700" cy="1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5563978" y="2786074"/>
            <a:ext cx="7316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Herencia</a:t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9656" y="6448263"/>
            <a:ext cx="2370580" cy="91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5">
            <a:alphaModFix/>
          </a:blip>
          <a:srcRect b="0" l="826" r="826" t="0"/>
          <a:stretch/>
        </p:blipFill>
        <p:spPr>
          <a:xfrm>
            <a:off x="10662848" y="6492402"/>
            <a:ext cx="2127667" cy="7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6">
            <a:alphaModFix/>
          </a:blip>
          <a:srcRect b="32031" l="0" r="0" t="32034"/>
          <a:stretch/>
        </p:blipFill>
        <p:spPr>
          <a:xfrm>
            <a:off x="5935233" y="6641416"/>
            <a:ext cx="2271836" cy="81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/>
        </p:nvSpPr>
        <p:spPr>
          <a:xfrm>
            <a:off x="914400" y="710000"/>
            <a:ext cx="400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Herencia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914400" y="2182000"/>
            <a:ext cx="106086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¿Qué es y para qué se utiliza?</a:t>
            </a:r>
            <a:r>
              <a:rPr lang="en-US" sz="2000">
                <a:latin typeface="Muli"/>
                <a:ea typeface="Muli"/>
                <a:cs typeface="Muli"/>
                <a:sym typeface="Muli"/>
              </a:rPr>
              <a:t>: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La herencia es una de las características fundamentales de la Programación Orientada a Objetos.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Mediante la herencia podemos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definir una clase a partir de otra ya existente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La clase nueva se llama clase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hija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subclase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 la clase existente se llama clase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padre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superclase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En esta relación, la frase “Un objeto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es un-tipo-de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una superclase” debe tener sentido, por ejemplo: un perro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es un tipo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de animal, o también, una heladera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es un tipo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de electrodoméstico.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/>
        </p:nvSpPr>
        <p:spPr>
          <a:xfrm>
            <a:off x="914400" y="710000"/>
            <a:ext cx="694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Herencia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914400" y="2220700"/>
            <a:ext cx="7674600" cy="38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La herencia apoya el concepto de "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reutilización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", es decir, cuando deseamos crear una nueva clase y ya existe una clase que incluye parte del código que queremos, podemos reutilizar los campos y métodos de la clase existente.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La manera de usar herencia es a través de la palabra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extends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public class SubClase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extends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SuperClase {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// Contenido de la clase ;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}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5600" y="2349137"/>
            <a:ext cx="3985750" cy="28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/>
        </p:nvSpPr>
        <p:spPr>
          <a:xfrm>
            <a:off x="3237223" y="2786074"/>
            <a:ext cx="14142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4436767" y="4627819"/>
            <a:ext cx="9077700" cy="1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5395250" y="2876075"/>
            <a:ext cx="8339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Herencia y atributos</a:t>
            </a:r>
            <a:endParaRPr b="1" sz="7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9656" y="6448263"/>
            <a:ext cx="2370580" cy="91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5">
            <a:alphaModFix/>
          </a:blip>
          <a:srcRect b="0" l="826" r="826" t="0"/>
          <a:stretch/>
        </p:blipFill>
        <p:spPr>
          <a:xfrm>
            <a:off x="10662848" y="6492402"/>
            <a:ext cx="2127667" cy="7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6">
            <a:alphaModFix/>
          </a:blip>
          <a:srcRect b="32031" l="0" r="0" t="32034"/>
          <a:stretch/>
        </p:blipFill>
        <p:spPr>
          <a:xfrm>
            <a:off x="5935233" y="6641416"/>
            <a:ext cx="2271836" cy="81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/>
        </p:nvSpPr>
        <p:spPr>
          <a:xfrm>
            <a:off x="914400" y="710000"/>
            <a:ext cx="694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Herencia: Atributos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1775" y="2550012"/>
            <a:ext cx="4207200" cy="32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914400" y="2224075"/>
            <a:ext cx="7088700" cy="38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En la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superclase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los atributos están creados con el modificador de acceso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protected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Esto es porque el modificador de acceso protected permite que las subclases puedan acceder a los atributos de la superclase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sin la necesidad de getters y setters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Todos los atributos de la superclase se heredan a la clase hija.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Una subclase puede acceder a los miembros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públicos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y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protegidos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 la clase padre como si fuesen miembros propios.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/>
        </p:nvSpPr>
        <p:spPr>
          <a:xfrm>
            <a:off x="3237223" y="2786074"/>
            <a:ext cx="14142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4436767" y="4627819"/>
            <a:ext cx="9077700" cy="1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5563978" y="2786074"/>
            <a:ext cx="7316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Herencia y constructores</a:t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9656" y="6448263"/>
            <a:ext cx="2370580" cy="91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5">
            <a:alphaModFix/>
          </a:blip>
          <a:srcRect b="0" l="826" r="826" t="0"/>
          <a:stretch/>
        </p:blipFill>
        <p:spPr>
          <a:xfrm>
            <a:off x="10662848" y="6492402"/>
            <a:ext cx="2127667" cy="7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6">
            <a:alphaModFix/>
          </a:blip>
          <a:srcRect b="32031" l="0" r="0" t="32034"/>
          <a:stretch/>
        </p:blipFill>
        <p:spPr>
          <a:xfrm>
            <a:off x="5935233" y="6641416"/>
            <a:ext cx="2271836" cy="81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/>
        </p:nvSpPr>
        <p:spPr>
          <a:xfrm>
            <a:off x="914400" y="329000"/>
            <a:ext cx="694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Herencia: Constructores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914400" y="1421163"/>
            <a:ext cx="10277700" cy="264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Los constructores no se heredan de manera directa. Todos los constructores definidos en una superclase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pueden ser usado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 desde constructores de las subclases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 través de la palabra reservada super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La palabra clave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super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es la que permite elegir qué constructor quiero usar.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 la superclase tiene definido el constructor vacío y no colocamos una llamada explícita super, se llamará el constructor vacío de la superclase.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200" y="4068675"/>
            <a:ext cx="6602274" cy="22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914400" y="710000"/>
            <a:ext cx="694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Herencia: Constructores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914400" y="1802163"/>
            <a:ext cx="10277700" cy="20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La palabra clave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super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sirve para hacer referencia o llamar a los atributos, métodos y constructores de la superclase en las clases hijas.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super.atributoClasePadre;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super.metodoClasePadre;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428" y="3911653"/>
            <a:ext cx="7361725" cy="24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/>
        </p:nvSpPr>
        <p:spPr>
          <a:xfrm>
            <a:off x="3237223" y="2786074"/>
            <a:ext cx="14142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-US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4436767" y="4627819"/>
            <a:ext cx="9077700" cy="1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5563978" y="2709874"/>
            <a:ext cx="73161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Herencia y métodos</a:t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9656" y="6448263"/>
            <a:ext cx="2370580" cy="91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5">
            <a:alphaModFix/>
          </a:blip>
          <a:srcRect b="0" l="826" r="826" t="0"/>
          <a:stretch/>
        </p:blipFill>
        <p:spPr>
          <a:xfrm>
            <a:off x="10662848" y="6492402"/>
            <a:ext cx="2127667" cy="7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6">
            <a:alphaModFix/>
          </a:blip>
          <a:srcRect b="32031" l="0" r="0" t="32034"/>
          <a:stretch/>
        </p:blipFill>
        <p:spPr>
          <a:xfrm>
            <a:off x="5935233" y="6641416"/>
            <a:ext cx="2271836" cy="81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882" y="5454258"/>
            <a:ext cx="2796877" cy="107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5">
            <a:alphaModFix/>
          </a:blip>
          <a:srcRect b="0" l="826" r="826" t="0"/>
          <a:stretch/>
        </p:blipFill>
        <p:spPr>
          <a:xfrm>
            <a:off x="10505028" y="5506334"/>
            <a:ext cx="2510280" cy="92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6">
            <a:alphaModFix/>
          </a:blip>
          <a:srcRect b="32031" l="0" r="0" t="32034"/>
          <a:stretch/>
        </p:blipFill>
        <p:spPr>
          <a:xfrm>
            <a:off x="4927268" y="5569823"/>
            <a:ext cx="2680366" cy="96618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-95918" y="5514695"/>
            <a:ext cx="13532700" cy="9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7">
            <a:alphaModFix/>
          </a:blip>
          <a:srcRect b="33630" l="0" r="0" t="30435"/>
          <a:stretch/>
        </p:blipFill>
        <p:spPr>
          <a:xfrm>
            <a:off x="6250355" y="5600249"/>
            <a:ext cx="2205937" cy="7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4556" y="5709523"/>
            <a:ext cx="1987297" cy="57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16040" y="5670120"/>
            <a:ext cx="1987298" cy="65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/>
        </p:nvSpPr>
        <p:spPr>
          <a:xfrm>
            <a:off x="914400" y="710000"/>
            <a:ext cx="641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Herencia y métodos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914425" y="2334600"/>
            <a:ext cx="106086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Repasemos algunas características de la Herencia: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Char char="●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Una subclase hereda de la superclase sus componentes (atributos y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métodos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).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Char char="●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Los constructores no se heredan.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Char char="●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Una subclase puede acceder a los miembros públicos y protegidos de la superclase como si fuesen miembros propios.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Char char="●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Una subclase puede añadir a los miembros heredados, sus propios atributos y métodos (extender la funcionalidad de la clase).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Char char="●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También puede modificar los métodos heredados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Char char="●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Una subclase puede, a su vez, ser una superclase, dando lugar a una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jerarquía de clases.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/>
        </p:nvSpPr>
        <p:spPr>
          <a:xfrm>
            <a:off x="914400" y="710000"/>
            <a:ext cx="575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Herencia y métodos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914425" y="2334600"/>
            <a:ext cx="106086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¿Cómo se comportan los métodos en la Herencia?: Sobreescritura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Los métodos heredados pueden ser redefinidos en las clases hijas. Este mecanismo se denomina sobreescritura. La sobreescritura permite a las clases hijas utilizar un método definido en la superclase.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Una subclase sobreescribe un método de su superclase cuando define un método con las mismas características (nombre, número y tipo de argumentos) que el método de la superclase. Las subclases emplean la sobreescritura de métodos la mayoría de las veces para agregar o modificar la funcionalidad del método heredado de la clase padre. 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/>
        </p:nvSpPr>
        <p:spPr>
          <a:xfrm>
            <a:off x="914400" y="1693800"/>
            <a:ext cx="106086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Sobreescritura: @Override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La sobreescritura permite que las clases hijas sumen sus métodos en torno al funcionamiento, y esto se logra escribiendo la anotación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@Override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arriba del método que queremos sobreescribir. El método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debe llamarse igual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en la subclase como en la superclase.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@Override 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//indica que se modifica un método heredado                                                        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  public void leer(){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 }  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Cuando en una subclase se redefine un método de una superclase, se oculta el método de la clase padre y todas las sobrecargas del mismo en la clase padre. Por eso para ejecutar el método leer() se debe escribir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super.leer();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914400" y="710000"/>
            <a:ext cx="661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Herencia y métodos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/>
        </p:nvSpPr>
        <p:spPr>
          <a:xfrm>
            <a:off x="2447150" y="177675"/>
            <a:ext cx="783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LIVE CODING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2519800" y="835475"/>
            <a:ext cx="253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 en vivo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861950" y="2438800"/>
            <a:ext cx="107778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¡Probando los métodos!: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a trabajar sobre la clase </a:t>
            </a:r>
            <a:r>
              <a:rPr b="1"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CuentaBancaria </a:t>
            </a: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los métodos</a:t>
            </a:r>
            <a:r>
              <a:rPr b="1"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depositar()</a:t>
            </a: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retirar()</a:t>
            </a: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i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Luego, crearemos las </a:t>
            </a:r>
            <a:r>
              <a:rPr b="1"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subclases </a:t>
            </a: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CuentaPesoCL y CuentaUSD que implementarán estos métodos realizando el cambio de moneda correspondiente.</a:t>
            </a:r>
            <a:endParaRPr i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a mostrar por pantalla los resultados para verificar.</a:t>
            </a:r>
            <a:endParaRPr i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861950" y="6451775"/>
            <a:ext cx="1077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C9C9C9"/>
                </a:highlight>
                <a:latin typeface="Calibri"/>
                <a:ea typeface="Calibri"/>
                <a:cs typeface="Calibri"/>
                <a:sym typeface="Calibri"/>
              </a:rPr>
              <a:t>Tiempo: 30 minutos</a:t>
            </a:r>
            <a:endParaRPr i="1" sz="3000">
              <a:solidFill>
                <a:schemeClr val="dk1"/>
              </a:solidFill>
              <a:highlight>
                <a:srgbClr val="C9C9C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446" y="2726079"/>
            <a:ext cx="1399646" cy="139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5439" y="2754160"/>
            <a:ext cx="1343660" cy="134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5507992" y="3084247"/>
            <a:ext cx="73161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Veterinaria 2.0</a:t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9656" y="6448263"/>
            <a:ext cx="2370580" cy="91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 rotWithShape="1">
          <a:blip r:embed="rId7">
            <a:alphaModFix/>
          </a:blip>
          <a:srcRect b="0" l="826" r="826" t="0"/>
          <a:stretch/>
        </p:blipFill>
        <p:spPr>
          <a:xfrm>
            <a:off x="10662848" y="6492402"/>
            <a:ext cx="2127667" cy="7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 rotWithShape="1">
          <a:blip r:embed="rId8">
            <a:alphaModFix/>
          </a:blip>
          <a:srcRect b="32031" l="0" r="0" t="32034"/>
          <a:stretch/>
        </p:blipFill>
        <p:spPr>
          <a:xfrm>
            <a:off x="5935233" y="6641416"/>
            <a:ext cx="2271836" cy="81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914400" y="710000"/>
            <a:ext cx="659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Veterinaria 2.0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861950" y="1695300"/>
            <a:ext cx="9723000" cy="534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Consigna </a:t>
            </a: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✍️</a:t>
            </a:r>
            <a:r>
              <a:rPr lang="en-US" sz="2000">
                <a:latin typeface="Muli"/>
                <a:ea typeface="Muli"/>
                <a:cs typeface="Muli"/>
                <a:sym typeface="Muli"/>
              </a:rPr>
              <a:t>: 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Tenemos una clase padre Animal junto con sus 3 clases hijas Perro, Gato, Caballo. 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La clase Animal tendrá como atributos el nombre, alimento, edad y raza del Animal.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1- Declara los siguientes métodos en la superclase Animal: comer(), dormir() y emitirSonido().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2- La subclase Perro tendrá el siguiente comportamiento: 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comer(): llama al método comer() de la superclase Animal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dormir(): llama al método dormir() de la superclase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emitirSonido(): return "Guau";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000">
              <a:solidFill>
                <a:srgbClr val="999999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/>
        </p:nvSpPr>
        <p:spPr>
          <a:xfrm>
            <a:off x="914400" y="710000"/>
            <a:ext cx="659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Veterinaria 2.0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861950" y="1695300"/>
            <a:ext cx="9723000" cy="54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3- Declara otra subclase Gato que también hereda de Animal e implementa: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comer(): llama al método comer() de la superclase Animal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dormir(): llama al método dormir() de la superclase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emitirSonido(): return "Miau";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En el método main: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Finalmente, crea objetos de tipo Perro y Gato y llama a sus métodos para verificar que el llamado a los métodos y su sobreescritura estén bien implementados!</a:t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>
                <a:latin typeface="Muli"/>
                <a:ea typeface="Muli"/>
                <a:cs typeface="Muli"/>
                <a:sym typeface="Muli"/>
              </a:rPr>
              <a:t>Tiempo🕛</a:t>
            </a:r>
            <a:r>
              <a:rPr lang="en-US" sz="2000">
                <a:latin typeface="Muli"/>
                <a:ea typeface="Muli"/>
                <a:cs typeface="Muli"/>
                <a:sym typeface="Muli"/>
              </a:rPr>
              <a:t>: </a:t>
            </a:r>
            <a:r>
              <a:rPr lang="en-US" sz="2000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rPr>
              <a:t>30</a:t>
            </a:r>
            <a:r>
              <a:rPr lang="en-US" sz="2000">
                <a:solidFill>
                  <a:srgbClr val="888888"/>
                </a:solidFill>
                <a:latin typeface="Muli"/>
                <a:ea typeface="Muli"/>
                <a:cs typeface="Muli"/>
                <a:sym typeface="Muli"/>
              </a:rPr>
              <a:t> minutos</a:t>
            </a:r>
            <a:endParaRPr sz="2000">
              <a:solidFill>
                <a:srgbClr val="888888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/>
        </p:nvSpPr>
        <p:spPr>
          <a:xfrm>
            <a:off x="5619964" y="2608890"/>
            <a:ext cx="73161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¿Alguna </a:t>
            </a:r>
            <a:r>
              <a:rPr b="1" lang="en-US" sz="7400">
                <a:solidFill>
                  <a:srgbClr val="FDD015"/>
                </a:solidFill>
                <a:latin typeface="Calibri"/>
                <a:ea typeface="Calibri"/>
                <a:cs typeface="Calibri"/>
                <a:sym typeface="Calibri"/>
              </a:rPr>
              <a:t>consulta?</a:t>
            </a:r>
            <a:endParaRPr b="1" sz="7400">
              <a:solidFill>
                <a:srgbClr val="FDD0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Momento de preguntas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2904651" y="2678098"/>
            <a:ext cx="1551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DD015"/>
                </a:solidFill>
                <a:latin typeface="Calibri"/>
                <a:ea typeface="Calibri"/>
                <a:cs typeface="Calibri"/>
                <a:sym typeface="Calibri"/>
              </a:rPr>
              <a:t>¿?</a:t>
            </a:r>
            <a:endParaRPr sz="4600">
              <a:solidFill>
                <a:srgbClr val="FDD01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8"/>
          <p:cNvPicPr preferRelativeResize="0"/>
          <p:nvPr/>
        </p:nvPicPr>
        <p:blipFill rotWithShape="1">
          <a:blip r:embed="rId4">
            <a:alphaModFix/>
          </a:blip>
          <a:srcRect b="33630" l="0" r="0" t="30435"/>
          <a:stretch/>
        </p:blipFill>
        <p:spPr>
          <a:xfrm>
            <a:off x="6250171" y="6533817"/>
            <a:ext cx="2205937" cy="7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4372" y="6643091"/>
            <a:ext cx="1987297" cy="57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5856" y="6603688"/>
            <a:ext cx="1987298" cy="65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/>
        </p:nvSpPr>
        <p:spPr>
          <a:xfrm>
            <a:off x="2388025" y="256425"/>
            <a:ext cx="783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RESUMEN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2460675" y="914225"/>
            <a:ext cx="253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logramos en esta clase?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4052650" y="3046300"/>
            <a:ext cx="533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6FB495"/>
              </a:buClr>
              <a:buSzPts val="2000"/>
              <a:buFont typeface="Muli"/>
              <a:buChar char="✓"/>
            </a:pPr>
            <a:r>
              <a:rPr b="1" i="1"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Comprender la utilidad de las relaciones de herencia en programación orientada a objetos.</a:t>
            </a:r>
            <a:endParaRPr b="1" i="1"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0"/>
          <p:cNvCxnSpPr>
            <a:stCxn id="354" idx="2"/>
            <a:endCxn id="355" idx="2"/>
          </p:cNvCxnSpPr>
          <p:nvPr/>
        </p:nvCxnSpPr>
        <p:spPr>
          <a:xfrm>
            <a:off x="4867830" y="3848347"/>
            <a:ext cx="0" cy="1741500"/>
          </a:xfrm>
          <a:prstGeom prst="straightConnector1">
            <a:avLst/>
          </a:prstGeom>
          <a:noFill/>
          <a:ln cap="flat" cmpd="sng" w="76200">
            <a:solidFill>
              <a:srgbClr val="FDD01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6" name="Google Shape;356;p40"/>
          <p:cNvGrpSpPr/>
          <p:nvPr/>
        </p:nvGrpSpPr>
        <p:grpSpPr>
          <a:xfrm>
            <a:off x="4514144" y="3489150"/>
            <a:ext cx="707372" cy="718394"/>
            <a:chOff x="-1007627" y="1743900"/>
            <a:chExt cx="2655300" cy="2688600"/>
          </a:xfrm>
        </p:grpSpPr>
        <p:sp>
          <p:nvSpPr>
            <p:cNvPr id="357" name="Google Shape;357;p40"/>
            <p:cNvSpPr/>
            <p:nvPr/>
          </p:nvSpPr>
          <p:spPr>
            <a:xfrm>
              <a:off x="-744050" y="1972791"/>
              <a:ext cx="2174700" cy="2174700"/>
            </a:xfrm>
            <a:prstGeom prst="ellipse">
              <a:avLst/>
            </a:prstGeom>
            <a:solidFill>
              <a:srgbClr val="B3DDF5"/>
            </a:solidFill>
            <a:ln>
              <a:noFill/>
            </a:ln>
          </p:spPr>
          <p:txBody>
            <a:bodyPr anchorCtr="0" anchor="ctr" bIns="134475" lIns="134475" spcFirstLastPara="1" rIns="134475" wrap="square" tIns="13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-497000" y="2219841"/>
              <a:ext cx="1680600" cy="168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34475" lIns="134475" spcFirstLastPara="1" rIns="134475" wrap="square" tIns="13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354" name="Google Shape;354;p40"/>
            <p:cNvSpPr/>
            <p:nvPr/>
          </p:nvSpPr>
          <p:spPr>
            <a:xfrm rot="-6386743">
              <a:off x="-767728" y="2024988"/>
              <a:ext cx="2175503" cy="2126423"/>
            </a:xfrm>
            <a:prstGeom prst="blockArc">
              <a:avLst>
                <a:gd fmla="val 9583590" name="adj1"/>
                <a:gd fmla="val 17970566" name="adj2"/>
                <a:gd fmla="val 6446" name="adj3"/>
              </a:avLst>
            </a:prstGeom>
            <a:solidFill>
              <a:srgbClr val="EA5F9E"/>
            </a:solidFill>
            <a:ln>
              <a:noFill/>
            </a:ln>
          </p:spPr>
          <p:txBody>
            <a:bodyPr anchorCtr="0" anchor="ctr" bIns="134475" lIns="134475" spcFirstLastPara="1" rIns="134475" wrap="square" tIns="13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</p:grpSp>
      <p:grpSp>
        <p:nvGrpSpPr>
          <p:cNvPr id="359" name="Google Shape;359;p40"/>
          <p:cNvGrpSpPr/>
          <p:nvPr/>
        </p:nvGrpSpPr>
        <p:grpSpPr>
          <a:xfrm>
            <a:off x="4514144" y="4359922"/>
            <a:ext cx="707372" cy="718394"/>
            <a:chOff x="-1007627" y="1743900"/>
            <a:chExt cx="2655300" cy="2688600"/>
          </a:xfrm>
        </p:grpSpPr>
        <p:sp>
          <p:nvSpPr>
            <p:cNvPr id="360" name="Google Shape;360;p40"/>
            <p:cNvSpPr/>
            <p:nvPr/>
          </p:nvSpPr>
          <p:spPr>
            <a:xfrm>
              <a:off x="-744050" y="1972791"/>
              <a:ext cx="2174700" cy="2174700"/>
            </a:xfrm>
            <a:prstGeom prst="ellipse">
              <a:avLst/>
            </a:prstGeom>
            <a:solidFill>
              <a:srgbClr val="B3DDF5"/>
            </a:solidFill>
            <a:ln>
              <a:noFill/>
            </a:ln>
          </p:spPr>
          <p:txBody>
            <a:bodyPr anchorCtr="0" anchor="ctr" bIns="134475" lIns="134475" spcFirstLastPara="1" rIns="134475" wrap="square" tIns="13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-497000" y="2219841"/>
              <a:ext cx="1680600" cy="168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34475" lIns="134475" spcFirstLastPara="1" rIns="134475" wrap="square" tIns="13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362" name="Google Shape;362;p40"/>
            <p:cNvSpPr/>
            <p:nvPr/>
          </p:nvSpPr>
          <p:spPr>
            <a:xfrm rot="-6386743">
              <a:off x="-767728" y="2024988"/>
              <a:ext cx="2175503" cy="2126423"/>
            </a:xfrm>
            <a:prstGeom prst="blockArc">
              <a:avLst>
                <a:gd fmla="val 9583590" name="adj1"/>
                <a:gd fmla="val 17970566" name="adj2"/>
                <a:gd fmla="val 6446" name="adj3"/>
              </a:avLst>
            </a:prstGeom>
            <a:solidFill>
              <a:srgbClr val="EA5F9E"/>
            </a:solidFill>
            <a:ln>
              <a:noFill/>
            </a:ln>
          </p:spPr>
          <p:txBody>
            <a:bodyPr anchorCtr="0" anchor="ctr" bIns="134475" lIns="134475" spcFirstLastPara="1" rIns="134475" wrap="square" tIns="13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</p:grpSp>
      <p:grpSp>
        <p:nvGrpSpPr>
          <p:cNvPr id="363" name="Google Shape;363;p40"/>
          <p:cNvGrpSpPr/>
          <p:nvPr/>
        </p:nvGrpSpPr>
        <p:grpSpPr>
          <a:xfrm>
            <a:off x="4514144" y="5230695"/>
            <a:ext cx="707372" cy="718394"/>
            <a:chOff x="-1007627" y="1743900"/>
            <a:chExt cx="2655300" cy="2688600"/>
          </a:xfrm>
        </p:grpSpPr>
        <p:sp>
          <p:nvSpPr>
            <p:cNvPr id="364" name="Google Shape;364;p40"/>
            <p:cNvSpPr/>
            <p:nvPr/>
          </p:nvSpPr>
          <p:spPr>
            <a:xfrm>
              <a:off x="-744050" y="1972791"/>
              <a:ext cx="2174700" cy="2174700"/>
            </a:xfrm>
            <a:prstGeom prst="ellipse">
              <a:avLst/>
            </a:prstGeom>
            <a:solidFill>
              <a:srgbClr val="B3DDF5"/>
            </a:solidFill>
            <a:ln>
              <a:noFill/>
            </a:ln>
          </p:spPr>
          <p:txBody>
            <a:bodyPr anchorCtr="0" anchor="ctr" bIns="134475" lIns="134475" spcFirstLastPara="1" rIns="134475" wrap="square" tIns="13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-497000" y="2219841"/>
              <a:ext cx="1680600" cy="168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34475" lIns="134475" spcFirstLastPara="1" rIns="134475" wrap="square" tIns="13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355" name="Google Shape;355;p40"/>
            <p:cNvSpPr/>
            <p:nvPr/>
          </p:nvSpPr>
          <p:spPr>
            <a:xfrm rot="-6386743">
              <a:off x="-767728" y="2024988"/>
              <a:ext cx="2175503" cy="2126423"/>
            </a:xfrm>
            <a:prstGeom prst="blockArc">
              <a:avLst>
                <a:gd fmla="val 9583590" name="adj1"/>
                <a:gd fmla="val 17970566" name="adj2"/>
                <a:gd fmla="val 6446" name="adj3"/>
              </a:avLst>
            </a:prstGeom>
            <a:solidFill>
              <a:srgbClr val="EA5F9E"/>
            </a:solidFill>
            <a:ln>
              <a:noFill/>
            </a:ln>
          </p:spPr>
          <p:txBody>
            <a:bodyPr anchorCtr="0" anchor="ctr" bIns="134475" lIns="134475" spcFirstLastPara="1" rIns="134475" wrap="square" tIns="134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</p:grpSp>
      <p:sp>
        <p:nvSpPr>
          <p:cNvPr id="366" name="Google Shape;366;p40"/>
          <p:cNvSpPr/>
          <p:nvPr/>
        </p:nvSpPr>
        <p:spPr>
          <a:xfrm>
            <a:off x="313506" y="3521379"/>
            <a:ext cx="2659200" cy="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67" name="Google Shape;367;p40"/>
          <p:cNvSpPr txBox="1"/>
          <p:nvPr/>
        </p:nvSpPr>
        <p:spPr>
          <a:xfrm>
            <a:off x="313506" y="2801883"/>
            <a:ext cx="32625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</a:t>
            </a:r>
            <a:endParaRPr b="1"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b="1"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4514133" y="1488299"/>
            <a:ext cx="83682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 invitamos a revisar en la plataforma los siguientes documentos/ejercicios.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Cualquier duda que te surja sobre ellos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¡Tráelos a la próxima clase!</a:t>
            </a:r>
            <a:endParaRPr sz="2100"/>
          </a:p>
        </p:txBody>
      </p:sp>
      <p:pic>
        <p:nvPicPr>
          <p:cNvPr id="369" name="Google Shape;369;p40"/>
          <p:cNvPicPr preferRelativeResize="0"/>
          <p:nvPr/>
        </p:nvPicPr>
        <p:blipFill rotWithShape="1">
          <a:blip r:embed="rId3">
            <a:alphaModFix/>
          </a:blip>
          <a:srcRect b="33630" l="0" r="0" t="30435"/>
          <a:stretch/>
        </p:blipFill>
        <p:spPr>
          <a:xfrm>
            <a:off x="6250171" y="6533817"/>
            <a:ext cx="2205937" cy="7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4372" y="6643091"/>
            <a:ext cx="1987297" cy="57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5856" y="6603688"/>
            <a:ext cx="1987298" cy="65334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5221525" y="3636850"/>
            <a:ext cx="78867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AutoNum type="arabicPeriod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Repasar nuevamente la grabación de esta clase 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AutoNum type="arabicPeriod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Revisar el material compartido en la plataforma de Moodle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uli"/>
              <a:buAutoNum type="arabicPeriod"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Traer al próximo encuentro todas tus dudas.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5742948" y="3107400"/>
            <a:ext cx="7057800" cy="3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POO en Java</a:t>
            </a:r>
            <a:endParaRPr b="1" sz="8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698" y="6387826"/>
            <a:ext cx="2796877" cy="107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 b="0" l="826" r="826" t="0"/>
          <a:stretch/>
        </p:blipFill>
        <p:spPr>
          <a:xfrm>
            <a:off x="10504844" y="6439902"/>
            <a:ext cx="2510280" cy="92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6">
            <a:alphaModFix/>
          </a:blip>
          <a:srcRect b="32031" l="0" r="0" t="32034"/>
          <a:stretch/>
        </p:blipFill>
        <p:spPr>
          <a:xfrm>
            <a:off x="4927084" y="6615715"/>
            <a:ext cx="2680366" cy="96618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0" y="6448263"/>
            <a:ext cx="13436700" cy="9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7">
            <a:alphaModFix/>
          </a:blip>
          <a:srcRect b="33630" l="0" r="0" t="30435"/>
          <a:stretch/>
        </p:blipFill>
        <p:spPr>
          <a:xfrm>
            <a:off x="6250171" y="6533817"/>
            <a:ext cx="2205937" cy="7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4372" y="6643091"/>
            <a:ext cx="1987297" cy="57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15856" y="6603688"/>
            <a:ext cx="1987298" cy="6533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/>
          <p:nvPr/>
        </p:nvSpPr>
        <p:spPr>
          <a:xfrm>
            <a:off x="505526" y="6790801"/>
            <a:ext cx="285600" cy="286500"/>
          </a:xfrm>
          <a:prstGeom prst="ellipse">
            <a:avLst/>
          </a:prstGeom>
          <a:solidFill>
            <a:srgbClr val="EA5F9E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791186" y="6681757"/>
            <a:ext cx="13521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475" lIns="134475" spcFirstLastPara="1" rIns="134475" wrap="square" tIns="1344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 grabada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74025" y="2454050"/>
            <a:ext cx="1767700" cy="1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882" y="6240529"/>
            <a:ext cx="2796877" cy="107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 rotWithShape="1">
          <a:blip r:embed="rId5">
            <a:alphaModFix/>
          </a:blip>
          <a:srcRect b="0" l="826" r="826" t="0"/>
          <a:stretch/>
        </p:blipFill>
        <p:spPr>
          <a:xfrm>
            <a:off x="10505028" y="6292606"/>
            <a:ext cx="2510280" cy="92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 rotWithShape="1">
          <a:blip r:embed="rId6">
            <a:alphaModFix/>
          </a:blip>
          <a:srcRect b="32031" l="0" r="0" t="32034"/>
          <a:stretch/>
        </p:blipFill>
        <p:spPr>
          <a:xfrm>
            <a:off x="4927268" y="6356094"/>
            <a:ext cx="2680366" cy="96618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/>
          <p:nvPr/>
        </p:nvSpPr>
        <p:spPr>
          <a:xfrm>
            <a:off x="-95918" y="6300966"/>
            <a:ext cx="13625700" cy="9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1"/>
          <p:cNvPicPr preferRelativeResize="0"/>
          <p:nvPr/>
        </p:nvPicPr>
        <p:blipFill rotWithShape="1">
          <a:blip r:embed="rId7">
            <a:alphaModFix/>
          </a:blip>
          <a:srcRect b="33630" l="0" r="0" t="30435"/>
          <a:stretch/>
        </p:blipFill>
        <p:spPr>
          <a:xfrm>
            <a:off x="6250355" y="6386520"/>
            <a:ext cx="2205937" cy="7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4556" y="6495794"/>
            <a:ext cx="1987297" cy="57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16040" y="6456391"/>
            <a:ext cx="1987298" cy="65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698" y="6387826"/>
            <a:ext cx="2796877" cy="107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5">
            <a:alphaModFix/>
          </a:blip>
          <a:srcRect b="0" l="826" r="826" t="0"/>
          <a:stretch/>
        </p:blipFill>
        <p:spPr>
          <a:xfrm>
            <a:off x="10504844" y="6439902"/>
            <a:ext cx="2510280" cy="92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6">
            <a:alphaModFix/>
          </a:blip>
          <a:srcRect b="32031" l="0" r="0" t="32034"/>
          <a:stretch/>
        </p:blipFill>
        <p:spPr>
          <a:xfrm>
            <a:off x="4927084" y="6615715"/>
            <a:ext cx="2680366" cy="96618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0" y="6448263"/>
            <a:ext cx="13436700" cy="9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7">
            <a:alphaModFix/>
          </a:blip>
          <a:srcRect b="33630" l="0" r="0" t="30435"/>
          <a:stretch/>
        </p:blipFill>
        <p:spPr>
          <a:xfrm>
            <a:off x="6250171" y="6533817"/>
            <a:ext cx="2205937" cy="7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4372" y="6643091"/>
            <a:ext cx="1987297" cy="57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15856" y="6603688"/>
            <a:ext cx="1987298" cy="65334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1444575" y="3788050"/>
            <a:ext cx="1121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Plan formativo:</a:t>
            </a:r>
            <a:r>
              <a:rPr lang="en-US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POO en Java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444575" y="1759038"/>
            <a:ext cx="9262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Programación Orientada a Objetos</a:t>
            </a:r>
            <a:endParaRPr sz="3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1551300" y="3788050"/>
            <a:ext cx="577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698" y="6387826"/>
            <a:ext cx="2796877" cy="107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0" l="826" r="826" t="0"/>
          <a:stretch/>
        </p:blipFill>
        <p:spPr>
          <a:xfrm>
            <a:off x="10504844" y="6439902"/>
            <a:ext cx="2510280" cy="92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6">
            <a:alphaModFix/>
          </a:blip>
          <a:srcRect b="32031" l="0" r="0" t="32034"/>
          <a:stretch/>
        </p:blipFill>
        <p:spPr>
          <a:xfrm>
            <a:off x="4927084" y="6615715"/>
            <a:ext cx="2680366" cy="96618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0" y="6448263"/>
            <a:ext cx="13436700" cy="9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4475" lIns="134475" spcFirstLastPara="1" rIns="134475" wrap="square" tIns="134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7">
            <a:alphaModFix/>
          </a:blip>
          <a:srcRect b="33630" l="0" r="0" t="30435"/>
          <a:stretch/>
        </p:blipFill>
        <p:spPr>
          <a:xfrm>
            <a:off x="6250171" y="6533817"/>
            <a:ext cx="2205937" cy="7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4372" y="6643091"/>
            <a:ext cx="1987297" cy="57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15856" y="6603688"/>
            <a:ext cx="1987298" cy="653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1444575" y="3788050"/>
            <a:ext cx="1121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Plan formativo:</a:t>
            </a:r>
            <a:r>
              <a:rPr lang="en-US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POO en Java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444575" y="1759038"/>
            <a:ext cx="9262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Polimorfismo y principios básicos de diseño</a:t>
            </a:r>
            <a:endParaRPr sz="6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30" name="Google Shape;130;p16"/>
          <p:cNvCxnSpPr/>
          <p:nvPr/>
        </p:nvCxnSpPr>
        <p:spPr>
          <a:xfrm>
            <a:off x="1551300" y="3788050"/>
            <a:ext cx="577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/>
        </p:nvSpPr>
        <p:spPr>
          <a:xfrm>
            <a:off x="2438400" y="252800"/>
            <a:ext cx="463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HOJA DE RUTA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936500" y="3520935"/>
            <a:ext cx="1838100" cy="105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El entorno Java para la programación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37" name="Google Shape;137;p17"/>
          <p:cNvGrpSpPr/>
          <p:nvPr/>
        </p:nvGrpSpPr>
        <p:grpSpPr>
          <a:xfrm>
            <a:off x="2481600" y="2449515"/>
            <a:ext cx="752187" cy="731966"/>
            <a:chOff x="3521700" y="2434800"/>
            <a:chExt cx="805167" cy="800400"/>
          </a:xfrm>
        </p:grpSpPr>
        <p:sp>
          <p:nvSpPr>
            <p:cNvPr id="138" name="Google Shape;138;p17"/>
            <p:cNvSpPr/>
            <p:nvPr/>
          </p:nvSpPr>
          <p:spPr>
            <a:xfrm>
              <a:off x="3521700" y="2434800"/>
              <a:ext cx="800400" cy="80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3680067" y="2518124"/>
              <a:ext cx="6468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1.</a:t>
              </a:r>
              <a:endParaRPr sz="2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0" name="Google Shape;140;p17"/>
          <p:cNvSpPr txBox="1"/>
          <p:nvPr/>
        </p:nvSpPr>
        <p:spPr>
          <a:xfrm>
            <a:off x="3892729" y="3500293"/>
            <a:ext cx="10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Start!🏁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2438425" y="910600"/>
            <a:ext cx="378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¿Cuáles </a:t>
            </a: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conforman el programa?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6899925" y="3520935"/>
            <a:ext cx="1838100" cy="105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Programación Orientada a Objetos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43" name="Google Shape;143;p17"/>
          <p:cNvGrpSpPr/>
          <p:nvPr/>
        </p:nvGrpSpPr>
        <p:grpSpPr>
          <a:xfrm>
            <a:off x="7445027" y="2449515"/>
            <a:ext cx="752187" cy="731966"/>
            <a:chOff x="3521700" y="2434800"/>
            <a:chExt cx="805167" cy="800400"/>
          </a:xfrm>
        </p:grpSpPr>
        <p:sp>
          <p:nvSpPr>
            <p:cNvPr id="144" name="Google Shape;144;p17"/>
            <p:cNvSpPr/>
            <p:nvPr/>
          </p:nvSpPr>
          <p:spPr>
            <a:xfrm>
              <a:off x="3521700" y="2434800"/>
              <a:ext cx="800400" cy="80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3680067" y="2518124"/>
              <a:ext cx="6468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3.</a:t>
              </a:r>
              <a:endParaRPr sz="2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46" name="Google Shape;146;p17"/>
          <p:cNvSpPr/>
          <p:nvPr/>
        </p:nvSpPr>
        <p:spPr>
          <a:xfrm>
            <a:off x="9305453" y="4652406"/>
            <a:ext cx="1838100" cy="105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Proyecto Individual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4342013" y="4652406"/>
            <a:ext cx="1838100" cy="105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Java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48" name="Google Shape;148;p17"/>
          <p:cNvGrpSpPr/>
          <p:nvPr/>
        </p:nvGrpSpPr>
        <p:grpSpPr>
          <a:xfrm>
            <a:off x="4887114" y="6100321"/>
            <a:ext cx="752187" cy="731966"/>
            <a:chOff x="3521700" y="2434800"/>
            <a:chExt cx="805167" cy="800400"/>
          </a:xfrm>
        </p:grpSpPr>
        <p:sp>
          <p:nvSpPr>
            <p:cNvPr id="149" name="Google Shape;149;p17"/>
            <p:cNvSpPr/>
            <p:nvPr/>
          </p:nvSpPr>
          <p:spPr>
            <a:xfrm>
              <a:off x="3521700" y="2434800"/>
              <a:ext cx="800400" cy="80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3680067" y="2518124"/>
              <a:ext cx="6468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2.</a:t>
              </a:r>
              <a:endParaRPr sz="2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cxnSp>
        <p:nvCxnSpPr>
          <p:cNvPr id="151" name="Google Shape;151;p17"/>
          <p:cNvCxnSpPr>
            <a:stCxn id="136" idx="3"/>
            <a:endCxn id="147" idx="0"/>
          </p:cNvCxnSpPr>
          <p:nvPr/>
        </p:nvCxnSpPr>
        <p:spPr>
          <a:xfrm>
            <a:off x="3774600" y="4049535"/>
            <a:ext cx="1486500" cy="6030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52" name="Google Shape;152;p17"/>
          <p:cNvCxnSpPr>
            <a:stCxn id="147" idx="3"/>
            <a:endCxn id="142" idx="2"/>
          </p:cNvCxnSpPr>
          <p:nvPr/>
        </p:nvCxnSpPr>
        <p:spPr>
          <a:xfrm flipH="1" rot="10800000">
            <a:off x="6180113" y="4578006"/>
            <a:ext cx="1638900" cy="6030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53" name="Google Shape;153;p17"/>
          <p:cNvCxnSpPr>
            <a:stCxn id="142" idx="3"/>
            <a:endCxn id="146" idx="0"/>
          </p:cNvCxnSpPr>
          <p:nvPr/>
        </p:nvCxnSpPr>
        <p:spPr>
          <a:xfrm>
            <a:off x="8738025" y="4049535"/>
            <a:ext cx="1486500" cy="6030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stealth"/>
          </a:ln>
        </p:spPr>
      </p:cxnSp>
      <p:grpSp>
        <p:nvGrpSpPr>
          <p:cNvPr id="154" name="Google Shape;154;p17"/>
          <p:cNvGrpSpPr/>
          <p:nvPr/>
        </p:nvGrpSpPr>
        <p:grpSpPr>
          <a:xfrm>
            <a:off x="9850554" y="6100321"/>
            <a:ext cx="752187" cy="731966"/>
            <a:chOff x="3521700" y="2434800"/>
            <a:chExt cx="805167" cy="800400"/>
          </a:xfrm>
        </p:grpSpPr>
        <p:sp>
          <p:nvSpPr>
            <p:cNvPr id="155" name="Google Shape;155;p17"/>
            <p:cNvSpPr/>
            <p:nvPr/>
          </p:nvSpPr>
          <p:spPr>
            <a:xfrm>
              <a:off x="3521700" y="2434800"/>
              <a:ext cx="800400" cy="80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3680067" y="2518124"/>
              <a:ext cx="6468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4.</a:t>
              </a:r>
              <a:endParaRPr sz="2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cxnSp>
        <p:nvCxnSpPr>
          <p:cNvPr id="157" name="Google Shape;157;p17"/>
          <p:cNvCxnSpPr>
            <a:stCxn id="138" idx="4"/>
            <a:endCxn id="136" idx="0"/>
          </p:cNvCxnSpPr>
          <p:nvPr/>
        </p:nvCxnSpPr>
        <p:spPr>
          <a:xfrm>
            <a:off x="2855467" y="3181481"/>
            <a:ext cx="0" cy="339600"/>
          </a:xfrm>
          <a:prstGeom prst="straightConnector1">
            <a:avLst/>
          </a:prstGeom>
          <a:noFill/>
          <a:ln cap="flat" cmpd="sng" w="9525">
            <a:solidFill>
              <a:srgbClr val="33B7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7"/>
          <p:cNvCxnSpPr>
            <a:stCxn id="144" idx="4"/>
            <a:endCxn id="142" idx="0"/>
          </p:cNvCxnSpPr>
          <p:nvPr/>
        </p:nvCxnSpPr>
        <p:spPr>
          <a:xfrm>
            <a:off x="7818893" y="3181481"/>
            <a:ext cx="0" cy="339600"/>
          </a:xfrm>
          <a:prstGeom prst="straightConnector1">
            <a:avLst/>
          </a:prstGeom>
          <a:noFill/>
          <a:ln cap="flat" cmpd="sng" w="9525">
            <a:solidFill>
              <a:srgbClr val="33B7E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7"/>
          <p:cNvSpPr txBox="1"/>
          <p:nvPr/>
        </p:nvSpPr>
        <p:spPr>
          <a:xfrm>
            <a:off x="6745212" y="5181000"/>
            <a:ext cx="13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Level Up!🚀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10377624" y="5801488"/>
            <a:ext cx="13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high level🥇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17"/>
          <p:cNvCxnSpPr/>
          <p:nvPr/>
        </p:nvCxnSpPr>
        <p:spPr>
          <a:xfrm>
            <a:off x="5261086" y="5735306"/>
            <a:ext cx="0" cy="339300"/>
          </a:xfrm>
          <a:prstGeom prst="straightConnector1">
            <a:avLst/>
          </a:prstGeom>
          <a:noFill/>
          <a:ln cap="flat" cmpd="sng" w="9525">
            <a:solidFill>
              <a:srgbClr val="33B7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/>
          <p:cNvCxnSpPr/>
          <p:nvPr/>
        </p:nvCxnSpPr>
        <p:spPr>
          <a:xfrm>
            <a:off x="10226661" y="5735293"/>
            <a:ext cx="0" cy="339300"/>
          </a:xfrm>
          <a:prstGeom prst="straightConnector1">
            <a:avLst/>
          </a:prstGeom>
          <a:noFill/>
          <a:ln cap="flat" cmpd="sng" w="9525">
            <a:solidFill>
              <a:srgbClr val="33B7E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/>
        </p:nvSpPr>
        <p:spPr>
          <a:xfrm>
            <a:off x="2393200" y="346400"/>
            <a:ext cx="783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REPASO CLASE ANTERIOR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2393200" y="947950"/>
            <a:ext cx="253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3620025" y="3148063"/>
            <a:ext cx="56748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En la clase anterior trabajamos 📚: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EBEEC"/>
              </a:buClr>
              <a:buSzPts val="2000"/>
              <a:buFont typeface="Muli"/>
              <a:buChar char="✓"/>
            </a:pPr>
            <a:r>
              <a:rPr i="1"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Colecciones</a:t>
            </a:r>
            <a:endParaRPr i="1"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/>
        </p:nvSpPr>
        <p:spPr>
          <a:xfrm>
            <a:off x="2500525" y="253625"/>
            <a:ext cx="662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LEARNING PATHWAY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1957625" y="4424025"/>
            <a:ext cx="2358600" cy="1001700"/>
          </a:xfrm>
          <a:prstGeom prst="roundRect">
            <a:avLst>
              <a:gd fmla="val 16667" name="adj"/>
            </a:avLst>
          </a:prstGeom>
          <a:solidFill>
            <a:srgbClr val="5EBEE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Polimorfismo y principios básicos de diseño</a:t>
            </a:r>
            <a:endParaRPr b="1" sz="16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957613" y="5514650"/>
            <a:ext cx="167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Herencia.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Atributos y constructores en la herencia.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19"/>
          <p:cNvGrpSpPr/>
          <p:nvPr/>
        </p:nvGrpSpPr>
        <p:grpSpPr>
          <a:xfrm>
            <a:off x="1957625" y="2769425"/>
            <a:ext cx="800400" cy="800400"/>
            <a:chOff x="3521700" y="2434800"/>
            <a:chExt cx="800400" cy="800400"/>
          </a:xfrm>
        </p:grpSpPr>
        <p:sp>
          <p:nvSpPr>
            <p:cNvPr id="178" name="Google Shape;178;p19"/>
            <p:cNvSpPr/>
            <p:nvPr/>
          </p:nvSpPr>
          <p:spPr>
            <a:xfrm>
              <a:off x="3521700" y="2434800"/>
              <a:ext cx="800400" cy="80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3675300" y="2557950"/>
              <a:ext cx="646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Muli"/>
                  <a:ea typeface="Muli"/>
                  <a:cs typeface="Muli"/>
                  <a:sym typeface="Muli"/>
                </a:rPr>
                <a:t>12</a:t>
              </a:r>
              <a:endParaRPr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cxnSp>
        <p:nvCxnSpPr>
          <p:cNvPr id="180" name="Google Shape;180;p19"/>
          <p:cNvCxnSpPr/>
          <p:nvPr/>
        </p:nvCxnSpPr>
        <p:spPr>
          <a:xfrm>
            <a:off x="2301600" y="3598325"/>
            <a:ext cx="0" cy="841500"/>
          </a:xfrm>
          <a:prstGeom prst="straightConnector1">
            <a:avLst/>
          </a:prstGeom>
          <a:noFill/>
          <a:ln cap="flat" cmpd="sng" w="9525">
            <a:solidFill>
              <a:srgbClr val="33B7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9"/>
          <p:cNvCxnSpPr>
            <a:stCxn id="175" idx="3"/>
            <a:endCxn id="182" idx="1"/>
          </p:cNvCxnSpPr>
          <p:nvPr/>
        </p:nvCxnSpPr>
        <p:spPr>
          <a:xfrm>
            <a:off x="4316225" y="4924875"/>
            <a:ext cx="10452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83" name="Google Shape;183;p19"/>
          <p:cNvSpPr txBox="1"/>
          <p:nvPr/>
        </p:nvSpPr>
        <p:spPr>
          <a:xfrm>
            <a:off x="2830645" y="2969513"/>
            <a:ext cx="1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Start!🏁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2558650" y="896900"/>
            <a:ext cx="384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¿Sobre qué temas trabajaremos?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5361350" y="4621427"/>
            <a:ext cx="2358600" cy="6063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uli"/>
                <a:ea typeface="Muli"/>
                <a:cs typeface="Muli"/>
                <a:sym typeface="Muli"/>
              </a:rPr>
              <a:t>Herencia</a:t>
            </a:r>
            <a:endParaRPr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8765075" y="4621425"/>
            <a:ext cx="1748700" cy="606300"/>
          </a:xfrm>
          <a:prstGeom prst="roundRect">
            <a:avLst>
              <a:gd fmla="val 16667" name="adj"/>
            </a:avLst>
          </a:prstGeom>
          <a:solidFill>
            <a:srgbClr val="58DDA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uli"/>
                <a:ea typeface="Muli"/>
                <a:cs typeface="Muli"/>
                <a:sym typeface="Muli"/>
              </a:rPr>
              <a:t>Veterinaria 1.0</a:t>
            </a:r>
            <a:endParaRPr sz="13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86" name="Google Shape;186;p19"/>
          <p:cNvCxnSpPr>
            <a:stCxn id="182" idx="3"/>
            <a:endCxn id="185" idx="1"/>
          </p:cNvCxnSpPr>
          <p:nvPr/>
        </p:nvCxnSpPr>
        <p:spPr>
          <a:xfrm>
            <a:off x="7719950" y="4924577"/>
            <a:ext cx="10452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2275550" y="290150"/>
            <a:ext cx="783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OBJETIVOS DE APRENDIZAJE</a:t>
            </a:r>
            <a:endParaRPr sz="4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2348200" y="947950"/>
            <a:ext cx="253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aprenderemos?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3807750" y="3244463"/>
            <a:ext cx="567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Comprender el concepto de herencia y su implementación en programación</a:t>
            </a:r>
            <a:endParaRPr b="1" i="1"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3807750" y="4243438"/>
            <a:ext cx="567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Comprender la implementación de la herencia de métodos en la programación orientada a objetos.</a:t>
            </a:r>
            <a:endParaRPr b="1" i="1" sz="20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95" name="Google Shape;195;p20"/>
          <p:cNvCxnSpPr>
            <a:stCxn id="196" idx="2"/>
          </p:cNvCxnSpPr>
          <p:nvPr/>
        </p:nvCxnSpPr>
        <p:spPr>
          <a:xfrm flipH="1">
            <a:off x="3362306" y="3729242"/>
            <a:ext cx="2700" cy="1408800"/>
          </a:xfrm>
          <a:prstGeom prst="straightConnector1">
            <a:avLst/>
          </a:prstGeom>
          <a:noFill/>
          <a:ln cap="flat" cmpd="sng" w="76200">
            <a:solidFill>
              <a:srgbClr val="FDD01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20"/>
          <p:cNvGrpSpPr/>
          <p:nvPr/>
        </p:nvGrpSpPr>
        <p:grpSpPr>
          <a:xfrm>
            <a:off x="2872315" y="3368163"/>
            <a:ext cx="985382" cy="722158"/>
            <a:chOff x="-1007627" y="1743900"/>
            <a:chExt cx="2655300" cy="2688600"/>
          </a:xfrm>
        </p:grpSpPr>
        <p:sp>
          <p:nvSpPr>
            <p:cNvPr id="198" name="Google Shape;198;p20"/>
            <p:cNvSpPr/>
            <p:nvPr/>
          </p:nvSpPr>
          <p:spPr>
            <a:xfrm>
              <a:off x="-744050" y="1972791"/>
              <a:ext cx="2174700" cy="2174700"/>
            </a:xfrm>
            <a:prstGeom prst="ellipse">
              <a:avLst/>
            </a:prstGeom>
            <a:solidFill>
              <a:srgbClr val="B3DD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-497000" y="2219841"/>
              <a:ext cx="1680600" cy="168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 rot="-6386743">
              <a:off x="-767728" y="2024988"/>
              <a:ext cx="2175503" cy="2126423"/>
            </a:xfrm>
            <a:prstGeom prst="blockArc">
              <a:avLst>
                <a:gd fmla="val 9583590" name="adj1"/>
                <a:gd fmla="val 17970566" name="adj2"/>
                <a:gd fmla="val 6446" name="adj3"/>
              </a:avLst>
            </a:prstGeom>
            <a:solidFill>
              <a:srgbClr val="EA5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0"/>
          <p:cNvGrpSpPr/>
          <p:nvPr/>
        </p:nvGrpSpPr>
        <p:grpSpPr>
          <a:xfrm>
            <a:off x="2872315" y="4243450"/>
            <a:ext cx="985382" cy="722158"/>
            <a:chOff x="-1007627" y="1743900"/>
            <a:chExt cx="2655300" cy="2688600"/>
          </a:xfrm>
        </p:grpSpPr>
        <p:sp>
          <p:nvSpPr>
            <p:cNvPr id="201" name="Google Shape;201;p20"/>
            <p:cNvSpPr/>
            <p:nvPr/>
          </p:nvSpPr>
          <p:spPr>
            <a:xfrm>
              <a:off x="-744050" y="1972791"/>
              <a:ext cx="2174700" cy="2174700"/>
            </a:xfrm>
            <a:prstGeom prst="ellipse">
              <a:avLst/>
            </a:prstGeom>
            <a:solidFill>
              <a:srgbClr val="B3DD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-497000" y="2219841"/>
              <a:ext cx="1680600" cy="168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 rot="-6386743">
              <a:off x="-767728" y="2024988"/>
              <a:ext cx="2175503" cy="2126423"/>
            </a:xfrm>
            <a:prstGeom prst="blockArc">
              <a:avLst>
                <a:gd fmla="val 9583590" name="adj1"/>
                <a:gd fmla="val 17970566" name="adj2"/>
                <a:gd fmla="val 6446" name="adj3"/>
              </a:avLst>
            </a:prstGeom>
            <a:solidFill>
              <a:srgbClr val="EA5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